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9"/>
  </p:notesMasterIdLst>
  <p:sldIdLst>
    <p:sldId id="256" r:id="rId2"/>
    <p:sldId id="258" r:id="rId3"/>
    <p:sldId id="259" r:id="rId4"/>
    <p:sldId id="260" r:id="rId5"/>
    <p:sldId id="261" r:id="rId6"/>
    <p:sldId id="257" r:id="rId7"/>
    <p:sldId id="265" r:id="rId8"/>
    <p:sldId id="266" r:id="rId9"/>
    <p:sldId id="268" r:id="rId10"/>
    <p:sldId id="269" r:id="rId11"/>
    <p:sldId id="270" r:id="rId12"/>
    <p:sldId id="267" r:id="rId13"/>
    <p:sldId id="271" r:id="rId14"/>
    <p:sldId id="272" r:id="rId15"/>
    <p:sldId id="273" r:id="rId16"/>
    <p:sldId id="274" r:id="rId17"/>
    <p:sldId id="280" r:id="rId18"/>
    <p:sldId id="275" r:id="rId19"/>
    <p:sldId id="276" r:id="rId20"/>
    <p:sldId id="277" r:id="rId21"/>
    <p:sldId id="278" r:id="rId22"/>
    <p:sldId id="281" r:id="rId23"/>
    <p:sldId id="279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4" r:id="rId35"/>
    <p:sldId id="293" r:id="rId36"/>
    <p:sldId id="262" r:id="rId37"/>
    <p:sldId id="292" r:id="rId3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0000"/>
    <a:srgbClr val="A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4701772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7448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43358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2777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58419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1475656" y="63687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3923928" y="638132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6732240" y="638132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" name="Google Shape;19;p2"/>
          <p:cNvPicPr preferRelativeResize="0"/>
          <p:nvPr/>
        </p:nvPicPr>
        <p:blipFill rotWithShape="1">
          <a:blip r:embed="rId3">
            <a:alphaModFix/>
          </a:blip>
          <a:srcRect t="-2"/>
          <a:stretch/>
        </p:blipFill>
        <p:spPr>
          <a:xfrm>
            <a:off x="-7417" y="-34862"/>
            <a:ext cx="6235601" cy="4543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75730" y="764704"/>
            <a:ext cx="2460766" cy="6281936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"/>
          <p:cNvSpPr/>
          <p:nvPr/>
        </p:nvSpPr>
        <p:spPr>
          <a:xfrm>
            <a:off x="8175658" y="-34862"/>
            <a:ext cx="96834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ru-RU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bayovan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" name="Google Shape;22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496" y="3717032"/>
            <a:ext cx="1534482" cy="31818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dt" idx="10"/>
          </p:nvPr>
        </p:nvSpPr>
        <p:spPr>
          <a:xfrm>
            <a:off x="1475656" y="63687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ftr" idx="11"/>
          </p:nvPr>
        </p:nvSpPr>
        <p:spPr>
          <a:xfrm>
            <a:off x="6225505" y="630932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sldNum" idx="12"/>
          </p:nvPr>
        </p:nvSpPr>
        <p:spPr>
          <a:xfrm>
            <a:off x="3347864" y="63093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dt" idx="10"/>
          </p:nvPr>
        </p:nvSpPr>
        <p:spPr>
          <a:xfrm>
            <a:off x="1475656" y="63687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ftr" idx="11"/>
          </p:nvPr>
        </p:nvSpPr>
        <p:spPr>
          <a:xfrm>
            <a:off x="6225505" y="630932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sldNum" idx="12"/>
          </p:nvPr>
        </p:nvSpPr>
        <p:spPr>
          <a:xfrm>
            <a:off x="3347864" y="63093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660232" y="5210687"/>
            <a:ext cx="2330664" cy="1647313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dt" idx="10"/>
          </p:nvPr>
        </p:nvSpPr>
        <p:spPr>
          <a:xfrm>
            <a:off x="1475656" y="63687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ftr" idx="11"/>
          </p:nvPr>
        </p:nvSpPr>
        <p:spPr>
          <a:xfrm>
            <a:off x="3563888" y="638132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ldNum" idx="12"/>
          </p:nvPr>
        </p:nvSpPr>
        <p:spPr>
          <a:xfrm>
            <a:off x="7010400" y="638132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457200" y="1711349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dt" idx="10"/>
          </p:nvPr>
        </p:nvSpPr>
        <p:spPr>
          <a:xfrm>
            <a:off x="1475656" y="63687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ftr" idx="11"/>
          </p:nvPr>
        </p:nvSpPr>
        <p:spPr>
          <a:xfrm>
            <a:off x="6225505" y="630932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sldNum" idx="12"/>
          </p:nvPr>
        </p:nvSpPr>
        <p:spPr>
          <a:xfrm>
            <a:off x="3347864" y="63093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36" name="Google Shape;36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3528" y="4392488"/>
            <a:ext cx="2000765" cy="2564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dt" idx="10"/>
          </p:nvPr>
        </p:nvSpPr>
        <p:spPr>
          <a:xfrm>
            <a:off x="1475656" y="63687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ftr" idx="11"/>
          </p:nvPr>
        </p:nvSpPr>
        <p:spPr>
          <a:xfrm>
            <a:off x="6225505" y="630932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3347864" y="63093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42" name="Google Shape;42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92281" y="3501008"/>
            <a:ext cx="2051720" cy="32373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dt" idx="10"/>
          </p:nvPr>
        </p:nvSpPr>
        <p:spPr>
          <a:xfrm>
            <a:off x="1475656" y="63687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ftr" idx="11"/>
          </p:nvPr>
        </p:nvSpPr>
        <p:spPr>
          <a:xfrm>
            <a:off x="6225505" y="630932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3347864" y="63093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47" name="Google Shape;47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-180528" y="3212976"/>
            <a:ext cx="3104205" cy="37797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dt" idx="10"/>
          </p:nvPr>
        </p:nvSpPr>
        <p:spPr>
          <a:xfrm>
            <a:off x="1475656" y="63687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ftr" idx="11"/>
          </p:nvPr>
        </p:nvSpPr>
        <p:spPr>
          <a:xfrm>
            <a:off x="6225505" y="630932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3347864" y="63093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55" name="Google Shape;55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45187" y="1268760"/>
            <a:ext cx="2263317" cy="5777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dt" idx="10"/>
          </p:nvPr>
        </p:nvSpPr>
        <p:spPr>
          <a:xfrm>
            <a:off x="1475656" y="63687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ftr" idx="11"/>
          </p:nvPr>
        </p:nvSpPr>
        <p:spPr>
          <a:xfrm>
            <a:off x="6225505" y="630932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sldNum" idx="12"/>
          </p:nvPr>
        </p:nvSpPr>
        <p:spPr>
          <a:xfrm>
            <a:off x="3347864" y="63093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dt" idx="10"/>
          </p:nvPr>
        </p:nvSpPr>
        <p:spPr>
          <a:xfrm>
            <a:off x="1475656" y="63687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ftr" idx="11"/>
          </p:nvPr>
        </p:nvSpPr>
        <p:spPr>
          <a:xfrm>
            <a:off x="6225505" y="630932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sldNum" idx="12"/>
          </p:nvPr>
        </p:nvSpPr>
        <p:spPr>
          <a:xfrm>
            <a:off x="3347864" y="63093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dt" idx="10"/>
          </p:nvPr>
        </p:nvSpPr>
        <p:spPr>
          <a:xfrm>
            <a:off x="1475656" y="63687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ftr" idx="11"/>
          </p:nvPr>
        </p:nvSpPr>
        <p:spPr>
          <a:xfrm>
            <a:off x="6225505" y="630932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sldNum" idx="12"/>
          </p:nvPr>
        </p:nvSpPr>
        <p:spPr>
          <a:xfrm>
            <a:off x="3347864" y="63093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pic>
        <p:nvPicPr>
          <p:cNvPr id="79" name="Google Shape;79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496" y="3717032"/>
            <a:ext cx="1534482" cy="31818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1475656" y="63687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6225505" y="630932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3347864" y="63093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1" name="Google Shape;11;p1"/>
          <p:cNvSpPr/>
          <p:nvPr/>
        </p:nvSpPr>
        <p:spPr>
          <a:xfrm>
            <a:off x="8100392" y="32048"/>
            <a:ext cx="1043608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bayovan</a:t>
            </a: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1"/>
          <p:cNvSpPr/>
          <p:nvPr/>
        </p:nvSpPr>
        <p:spPr>
          <a:xfrm>
            <a:off x="179512" y="260648"/>
            <a:ext cx="8712968" cy="6222404"/>
          </a:xfrm>
          <a:prstGeom prst="roundRect">
            <a:avLst>
              <a:gd name="adj" fmla="val 16667"/>
            </a:avLst>
          </a:prstGeom>
          <a:solidFill>
            <a:schemeClr val="lt1">
              <a:alpha val="89803"/>
            </a:schemeClr>
          </a:solidFill>
          <a:ln w="76200" cap="flat" cmpd="sng">
            <a:solidFill>
              <a:srgbClr val="95373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2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6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3603" y="476672"/>
            <a:ext cx="1050685" cy="1242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68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4410" y="1886536"/>
            <a:ext cx="85551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Інно</a:t>
            </a:r>
            <a:r>
              <a:rPr lang="ru-RU" sz="2800" b="1" dirty="0" err="1">
                <a:solidFill>
                  <a:srgbClr val="A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ваційна</a:t>
            </a:r>
            <a:r>
              <a:rPr lang="ru-RU" sz="2800" b="1" dirty="0">
                <a:solidFill>
                  <a:srgbClr val="A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A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800" b="1" dirty="0">
                <a:solidFill>
                  <a:srgbClr val="A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A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сучасних</a:t>
            </a:r>
            <a:r>
              <a:rPr lang="ru-RU" sz="2800" b="1" dirty="0">
                <a:solidFill>
                  <a:srgbClr val="A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A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дитячих</a:t>
            </a:r>
            <a:r>
              <a:rPr lang="ru-RU" sz="2800" b="1" dirty="0">
                <a:solidFill>
                  <a:srgbClr val="A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A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бібліотек</a:t>
            </a:r>
            <a:r>
              <a:rPr lang="ru-RU" sz="2800" b="1" dirty="0">
                <a:solidFill>
                  <a:srgbClr val="A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800" b="1" dirty="0">
                <a:solidFill>
                  <a:srgbClr val="A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b="1" dirty="0" err="1">
                <a:solidFill>
                  <a:srgbClr val="A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підтримку</a:t>
            </a:r>
            <a:r>
              <a:rPr lang="ru-RU" sz="2800" b="1" dirty="0">
                <a:solidFill>
                  <a:srgbClr val="A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A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дитячого</a:t>
            </a:r>
            <a:r>
              <a:rPr lang="ru-RU" sz="2800" b="1" dirty="0">
                <a:solidFill>
                  <a:srgbClr val="A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A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читання</a:t>
            </a:r>
            <a:endParaRPr lang="ru-RU" sz="2800" b="1" dirty="0">
              <a:solidFill>
                <a:srgbClr val="A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07361" y="3109684"/>
            <a:ext cx="21002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err="1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Консультація</a:t>
            </a:r>
            <a:endParaRPr lang="ru-RU" sz="2400" b="1" i="1" dirty="0">
              <a:solidFill>
                <a:srgbClr val="8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3840391"/>
            <a:ext cx="44358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>
                <a:solidFill>
                  <a:srgbClr val="8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Веселова Л. Г</a:t>
            </a:r>
            <a:r>
              <a:rPr lang="ru-RU" sz="2000" b="1" i="1" dirty="0" smtClean="0">
                <a:solidFill>
                  <a:srgbClr val="8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2000" b="1" i="1" dirty="0">
                <a:solidFill>
                  <a:srgbClr val="8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sz="2000" b="1" i="1" dirty="0" err="1">
                <a:solidFill>
                  <a:srgbClr val="8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аступник</a:t>
            </a:r>
            <a:r>
              <a:rPr lang="uk-UA" sz="2000" b="1" i="1" dirty="0">
                <a:solidFill>
                  <a:srgbClr val="8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i="1" dirty="0" smtClean="0">
                <a:solidFill>
                  <a:srgbClr val="8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директора</a:t>
            </a:r>
          </a:p>
          <a:p>
            <a:r>
              <a:rPr lang="uk-UA" sz="2000" b="1" i="1" dirty="0" smtClean="0">
                <a:solidFill>
                  <a:srgbClr val="8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i="1" dirty="0">
                <a:solidFill>
                  <a:srgbClr val="8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КЗ </a:t>
            </a:r>
            <a:r>
              <a:rPr lang="uk-UA" sz="2000" b="1" i="1" dirty="0" smtClean="0">
                <a:solidFill>
                  <a:srgbClr val="8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«ЗОБД «Юний читач» ЗОР</a:t>
            </a:r>
            <a:endParaRPr lang="ru-RU" sz="2000" b="1" i="1" dirty="0">
              <a:solidFill>
                <a:srgbClr val="82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6989" y="1392131"/>
            <a:ext cx="7293893" cy="748847"/>
          </a:xfrm>
        </p:spPr>
        <p:txBody>
          <a:bodyPr/>
          <a:lstStyle/>
          <a:p>
            <a:pPr>
              <a:spcBef>
                <a:spcPts val="0"/>
              </a:spcBef>
              <a:buSzPct val="100000"/>
              <a:buFont typeface="Wingdings" panose="05000000000000000000" pitchFamily="2" charset="2"/>
              <a:buChar char="v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Вміти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піднятися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вище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буденності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достатній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огляд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5400" indent="0">
              <a:spcBef>
                <a:spcPts val="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і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бачити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найменші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59205" y="4920721"/>
            <a:ext cx="65388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8300" indent="-342900"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Бібліотека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вміти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вловлювати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пріоритети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40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суспільного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одному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40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з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ними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руслі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2513" y="3457174"/>
            <a:ext cx="784363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База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інноваційної діяльності – база бібліотеки: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фонд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ресурс);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персонал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користувач; матеріально-технічна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база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піддаються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змінам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інноваціонізуються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але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залишаються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незмінними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2513" y="2301403"/>
            <a:ext cx="80543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Зберігати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стійкість у нестійкому середовищі.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Бібліотека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суті 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своїй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інноваційна, адже володіє великою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часткою мінливості 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та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адаптивності – інакше вона не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проіснувала б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стільки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тисячоліть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67524" y="490588"/>
            <a:ext cx="6064370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dirty="0" err="1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Пріоритети</a:t>
            </a:r>
            <a:r>
              <a:rPr lang="ru-RU" sz="2800" b="1" dirty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сучасної</a:t>
            </a:r>
            <a:r>
              <a:rPr lang="ru-RU" sz="2800" b="1" dirty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бібліотеки</a:t>
            </a:r>
            <a:r>
              <a:rPr lang="ru-RU" sz="2800" b="1" dirty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800" b="1" dirty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принципом флюгера</a:t>
            </a:r>
          </a:p>
        </p:txBody>
      </p:sp>
    </p:spTree>
    <p:extLst>
      <p:ext uri="{BB962C8B-B14F-4D97-AF65-F5344CB8AC3E}">
        <p14:creationId xmlns:p14="http://schemas.microsoft.com/office/powerpoint/2010/main" val="14368538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950" y="328717"/>
            <a:ext cx="8229600" cy="613883"/>
          </a:xfrm>
        </p:spPr>
        <p:txBody>
          <a:bodyPr/>
          <a:lstStyle/>
          <a:p>
            <a:r>
              <a:rPr lang="uk-UA" sz="2800" b="1" dirty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База інноваційної діяльності бібліотеки</a:t>
            </a:r>
            <a:endParaRPr lang="ru-RU" sz="2800" dirty="0">
              <a:solidFill>
                <a:srgbClr val="8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80798" y="983594"/>
            <a:ext cx="44759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Змінити в бібліотеках можна:</a:t>
            </a:r>
            <a:endParaRPr lang="ru-RU" sz="2400" i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5250" y="1499402"/>
            <a:ext cx="67182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 і сервіс, коли зміні підлягають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ресурси, послуги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продукція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4864" y="2471702"/>
            <a:ext cx="65418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технологію, якщо змінюються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процеси бібліотечної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0357" y="3444002"/>
            <a:ext cx="60788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структуру, коли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реорганізуються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існуючі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відділи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створюються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нові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0357" y="4416303"/>
            <a:ext cx="66746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підлягають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бібліотечним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персоналом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аспекти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332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54849" y="534956"/>
            <a:ext cx="26532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Цілі</a:t>
            </a:r>
            <a:r>
              <a:rPr lang="ru-RU" sz="2800" b="1" dirty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</a:t>
            </a:r>
            <a:r>
              <a:rPr lang="ru-RU" sz="2800" b="1" dirty="0" smtClean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b="1" dirty="0">
              <a:solidFill>
                <a:srgbClr val="8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75573" y="1186341"/>
            <a:ext cx="61824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користувачів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327565" y="2514835"/>
            <a:ext cx="63997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розширення можливостей бібліотеки,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вихід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«нові ринки»; 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зміцнення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іміджу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бібліотеки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її громадських комунікацій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41419" y="4212660"/>
            <a:ext cx="631163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професійної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компетентності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співробітників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їх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інноваційної активності,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кадрових ресурсів,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поліпшення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умов праці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5690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79231" y="567891"/>
            <a:ext cx="81768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8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Організаційні інновації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структурні зміни бібліотеки, коли реорганізуються існуючі відділи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створюються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нові</a:t>
            </a:r>
            <a:endParaRPr lang="ru-RU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9231" y="1470770"/>
            <a:ext cx="68185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Виділення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служб </a:t>
            </a:r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служба книгонош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дітей-інвалідів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«Книга-03»)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9231" y="2373649"/>
            <a:ext cx="60293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Відкриття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відділів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комп'ютерні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інтернет-класи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медіатеки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9958" y="3276528"/>
            <a:ext cx="6167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бібліотечних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центрів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зон </a:t>
            </a:r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читання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ігрових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9958" y="4179407"/>
            <a:ext cx="711004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Відмінною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особливістю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те,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вони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сприяють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уваги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читацької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орієнтовані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роботу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користувачами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перш за все з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нечитабельними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278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17455" y="950943"/>
            <a:ext cx="510909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err="1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Маркетингові</a:t>
            </a:r>
            <a:r>
              <a:rPr lang="ru-RU" sz="2800" b="1" dirty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засоби</a:t>
            </a:r>
            <a:r>
              <a:rPr lang="ru-RU" sz="2800" b="1" dirty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 smtClean="0">
              <a:solidFill>
                <a:srgbClr val="8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800" b="1" dirty="0" err="1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розширення</a:t>
            </a:r>
            <a:r>
              <a:rPr lang="ru-RU" sz="2800" b="1" dirty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можливостей</a:t>
            </a:r>
            <a:endParaRPr lang="ru-RU" sz="2800" b="1" dirty="0">
              <a:solidFill>
                <a:srgbClr val="8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83596" y="2417964"/>
            <a:ext cx="4776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Рекламно-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куточки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загальнодоступних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місцях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селища.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83596" y="4131207"/>
            <a:ext cx="4400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графіка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установи. </a:t>
            </a:r>
          </a:p>
        </p:txBody>
      </p:sp>
    </p:spTree>
    <p:extLst>
      <p:ext uri="{BB962C8B-B14F-4D97-AF65-F5344CB8AC3E}">
        <p14:creationId xmlns:p14="http://schemas.microsoft.com/office/powerpoint/2010/main" val="17966747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00200" y="255868"/>
            <a:ext cx="57365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Джерела</a:t>
            </a:r>
            <a:r>
              <a:rPr lang="ru-RU" sz="2800" b="1" dirty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ідей</a:t>
            </a:r>
            <a:r>
              <a:rPr lang="ru-RU" sz="2800" b="1" dirty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 smtClean="0">
              <a:solidFill>
                <a:srgbClr val="8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1" dirty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 </a:t>
            </a:r>
            <a:r>
              <a:rPr lang="ru-RU" sz="2800" b="1" dirty="0" smtClean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 err="1" smtClean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черпати</a:t>
            </a:r>
            <a:r>
              <a:rPr lang="ru-RU" sz="2800" b="1" dirty="0" smtClean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800" b="1" dirty="0" err="1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ідеї</a:t>
            </a:r>
            <a:r>
              <a:rPr lang="ru-RU" sz="2800" b="1" dirty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800" b="1" dirty="0" err="1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</a:t>
            </a:r>
            <a:r>
              <a:rPr lang="ru-RU" sz="2800" b="1" dirty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69791" y="1226010"/>
            <a:ext cx="42784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користувачів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замовлення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69791" y="1949931"/>
            <a:ext cx="58655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директивні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регіональних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69791" y="2673852"/>
            <a:ext cx="44939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бібліотечної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справи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47312" y="3397773"/>
            <a:ext cx="51814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бібліотечна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практика,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передовий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масовий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бібліотечний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досвід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47312" y="4121694"/>
            <a:ext cx="47242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інтуїція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мислення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47312" y="4845615"/>
            <a:ext cx="40152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бібліотеки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47312" y="5569534"/>
            <a:ext cx="46940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друковані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люди,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техніко-інформаційні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6875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5865" y="497406"/>
            <a:ext cx="59522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Типи</a:t>
            </a:r>
            <a:r>
              <a:rPr lang="ru-RU" sz="2800" b="1" dirty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втілення</a:t>
            </a:r>
            <a:r>
              <a:rPr lang="ru-RU" sz="2800" b="1" dirty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роботу </a:t>
            </a:r>
            <a:r>
              <a:rPr lang="ru-RU" sz="2800" b="1" dirty="0" err="1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sz="2800" b="1" dirty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ідей</a:t>
            </a:r>
            <a:r>
              <a:rPr lang="ru-RU" sz="2800" b="1" dirty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17494" y="1337313"/>
            <a:ext cx="77090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Ретроінновація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відтворення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досвіду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минулому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забутих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тих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причин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2749" y="2361886"/>
            <a:ext cx="81385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Інновації запозичені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ті, які запроваджуються з інших сфер діяльності: телебачення, театрального, музичного мистецтва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endParaRPr lang="ru-RU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86333" y="3386459"/>
            <a:ext cx="47618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уніфікованих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запровадження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нововведень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73927" y="4411032"/>
            <a:ext cx="4682837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Обов'язкове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дотримання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доцільність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·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раціональність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своєчасність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774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12720" y="618177"/>
            <a:ext cx="40559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800" b="1" dirty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банку </a:t>
            </a:r>
            <a:r>
              <a:rPr lang="ru-RU" sz="2800" b="1" dirty="0" err="1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ідей</a:t>
            </a:r>
            <a:endParaRPr lang="ru-RU" sz="2800" b="1" dirty="0">
              <a:solidFill>
                <a:srgbClr val="8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8006" y="1417939"/>
            <a:ext cx="65999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опиратись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загальнодержавні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перш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все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рамках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Міністерства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8994" y="2884648"/>
            <a:ext cx="68932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враховувати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відбуваються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провідних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бібліотеках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наздоганяючому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режимі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хоча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 на одному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ними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8391" y="4377232"/>
            <a:ext cx="62549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Банк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ідей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Міжрегіонального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ярмарку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бібліотечних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БІБЛІОКРЕ@ТИВ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патронатом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асоціації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участю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692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899360" y="376637"/>
            <a:ext cx="73452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err="1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Популяризація</a:t>
            </a:r>
            <a:r>
              <a:rPr lang="ru-RU" sz="2800" dirty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читання</a:t>
            </a:r>
            <a:r>
              <a:rPr lang="ru-RU" sz="2800" dirty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2800" dirty="0" err="1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акції</a:t>
            </a:r>
            <a:r>
              <a:rPr lang="ru-RU" sz="2800" dirty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проєкти</a:t>
            </a:r>
            <a:r>
              <a:rPr lang="ru-RU" sz="2800" dirty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54302" y="1070399"/>
            <a:ext cx="75631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Стрічка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об'єднання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54301" y="1641051"/>
            <a:ext cx="80634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Рости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книгою,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малюк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!», «Я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народився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Я читаю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(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майбутніх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матусь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46980" y="2519479"/>
            <a:ext cx="81174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Одне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місто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одна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книга»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«Одна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бібліотека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одна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книга», </a:t>
            </a:r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Одне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село – одна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книга»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читання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обговорення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49935" y="3397907"/>
            <a:ext cx="78722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Прекрасні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бабусі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466490" y="3968559"/>
            <a:ext cx="71512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«Народна пошта»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(поповнення бібліотечних ресурсів)</a:t>
            </a:r>
            <a:endParaRPr lang="ru-RU" sz="2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466490" y="4539209"/>
            <a:ext cx="74100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вуличні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акції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мережеві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читацькі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акції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враховуючи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велику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популярність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мереж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ток-шоу «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Читач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натовпу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(за принципом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телепередачі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«Караоке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майдані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072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67899" y="328914"/>
            <a:ext cx="4208203" cy="8679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b="1" dirty="0" err="1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Популяризація</a:t>
            </a:r>
            <a:r>
              <a:rPr lang="ru-RU" sz="2800" b="1" dirty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читання</a:t>
            </a:r>
            <a:r>
              <a:rPr lang="ru-RU" sz="2800" b="1" dirty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 smtClean="0">
              <a:solidFill>
                <a:srgbClr val="8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sz="2800" b="1" dirty="0" smtClean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через </a:t>
            </a:r>
            <a:r>
              <a:rPr lang="ru-RU" sz="2800" b="1" dirty="0" err="1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акції</a:t>
            </a:r>
            <a:r>
              <a:rPr lang="ru-RU" sz="2800" b="1" dirty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1" dirty="0" err="1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проєкти</a:t>
            </a:r>
            <a:r>
              <a:rPr lang="ru-RU" sz="2800" b="1" dirty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8407" y="1223189"/>
            <a:ext cx="67199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довідкова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служба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Адреси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соціальної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допомоги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дітям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8407" y="1649644"/>
            <a:ext cx="862693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Бібліотечний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гувернер»: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бібліотечна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ГПД;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домашніх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вчителів-пенсіонер</a:t>
            </a:r>
            <a:r>
              <a:rPr lang="uk-UA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дітей-волонтерів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бібліотекарів-педагогів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літній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бібліосад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батьки на час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залишити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65754" y="3307205"/>
            <a:ext cx="555122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Бюро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добрих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татусів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матусь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бібліотечний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«адвокат»;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сімейний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клуб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вихідного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дня;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бібліотеці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65754" y="4656990"/>
            <a:ext cx="598072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інформаційна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допомога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незахищеним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групам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користувачів</a:t>
            </a:r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уваги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сім'ї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сироти,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малолітні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т. 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7704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>
            <a:spLocks noGrp="1"/>
          </p:cNvSpPr>
          <p:nvPr>
            <p:ph type="title"/>
          </p:nvPr>
        </p:nvSpPr>
        <p:spPr>
          <a:xfrm>
            <a:off x="2506361" y="538427"/>
            <a:ext cx="4052451" cy="930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uk-UA" sz="2800" b="1" dirty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 таке ІННОВАЦІЯ</a:t>
            </a:r>
            <a:r>
              <a:rPr lang="uk-UA" sz="2800" b="1" dirty="0" smtClean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2800" b="1" i="0" u="none" strike="noStrike" cap="none" dirty="0">
              <a:solidFill>
                <a:srgbClr val="8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11" name="Google Shape;111;p15"/>
          <p:cNvSpPr txBox="1">
            <a:spLocks noGrp="1"/>
          </p:cNvSpPr>
          <p:nvPr>
            <p:ph type="body" idx="1"/>
          </p:nvPr>
        </p:nvSpPr>
        <p:spPr>
          <a:xfrm>
            <a:off x="914400" y="1631255"/>
            <a:ext cx="7564581" cy="1001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ctr">
              <a:spcBef>
                <a:spcPts val="0"/>
              </a:spcBef>
              <a:buNone/>
            </a:pP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зразок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139700">
              <a:spcBef>
                <a:spcPts val="0"/>
              </a:spcBef>
              <a:buNone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має якісною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характеристикою</a:t>
            </a:r>
          </a:p>
          <a:p>
            <a:pPr marL="203200" indent="0">
              <a:spcBef>
                <a:spcPts val="0"/>
              </a:spcBef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139700" algn="ctr">
              <a:spcBef>
                <a:spcPts val="0"/>
              </a:spcBef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139700">
              <a:spcBef>
                <a:spcPts val="0"/>
              </a:spcBef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46472" y="3879604"/>
            <a:ext cx="7937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6100" lvl="0" indent="-342900">
              <a:buSzPct val="100000"/>
              <a:buFont typeface="Wingdings" panose="05000000000000000000" pitchFamily="2" charset="2"/>
              <a:buChar char="v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виводить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професійну діяльність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на принципово</a:t>
            </a:r>
          </a:p>
          <a:p>
            <a:pPr marL="203200" lvl="0">
              <a:buSzPts val="3200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    поліпшений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або якісно новий рівень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89057" y="3244517"/>
            <a:ext cx="54152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виходить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засвоєних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традицій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89057" y="2659358"/>
            <a:ext cx="49616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абсолютну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новизну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98740" y="389684"/>
            <a:ext cx="77465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2800" b="1" dirty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800" b="1" dirty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800" b="1" dirty="0" smtClean="0">
              <a:solidFill>
                <a:srgbClr val="8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err="1" smtClean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b="1" dirty="0" smtClean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800" b="1" dirty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стати </a:t>
            </a:r>
            <a:r>
              <a:rPr lang="ru-RU" sz="2800" b="1" dirty="0" err="1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sz="2800" b="1" dirty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затребуваними</a:t>
            </a:r>
            <a:r>
              <a:rPr lang="ru-RU" sz="2800" b="1" dirty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81250" y="1571562"/>
            <a:ext cx="49920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Тижні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тінейджерів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бібліотеці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81250" y="2251700"/>
            <a:ext cx="42953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Віртуальні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волонтери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94150" y="2931838"/>
            <a:ext cx="33345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Бібліотечне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графіті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94150" y="3611976"/>
            <a:ext cx="57357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Підлітки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мода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Подіум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75099" y="4292114"/>
            <a:ext cx="44262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Замість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штрафу –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читання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93535" y="4972252"/>
            <a:ext cx="31357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Читацький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театр</a:t>
            </a:r>
          </a:p>
        </p:txBody>
      </p:sp>
    </p:spTree>
    <p:extLst>
      <p:ext uri="{BB962C8B-B14F-4D97-AF65-F5344CB8AC3E}">
        <p14:creationId xmlns:p14="http://schemas.microsoft.com/office/powerpoint/2010/main" val="399029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00045" y="523285"/>
            <a:ext cx="27013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800" b="1" dirty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зон: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05655" y="1363754"/>
            <a:ext cx="26981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краєзнавча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зона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17677" y="2204223"/>
            <a:ext cx="23086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музейна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зона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00045" y="3044692"/>
            <a:ext cx="43957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театральна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творча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зона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95505" y="4725629"/>
            <a:ext cx="38266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бібліотека-майстерня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бібліотека-лабораторія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17677" y="3885161"/>
            <a:ext cx="20056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ігрова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зона</a:t>
            </a:r>
          </a:p>
        </p:txBody>
      </p:sp>
    </p:spTree>
    <p:extLst>
      <p:ext uri="{BB962C8B-B14F-4D97-AF65-F5344CB8AC3E}">
        <p14:creationId xmlns:p14="http://schemas.microsoft.com/office/powerpoint/2010/main" val="28583576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17881" y="471528"/>
            <a:ext cx="55082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err="1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Електронні</a:t>
            </a:r>
            <a:r>
              <a:rPr lang="ru-RU" sz="2800" b="1" dirty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проєкти</a:t>
            </a:r>
            <a:r>
              <a:rPr lang="ru-RU" sz="2800" b="1" dirty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b="1" dirty="0" err="1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</a:t>
            </a:r>
            <a:r>
              <a:rPr lang="ru-RU" sz="2800" b="1" dirty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37855" y="1334448"/>
            <a:ext cx="50014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веб-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сайти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бібліотек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сторінки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мережах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37854" y="2505145"/>
            <a:ext cx="50385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електронні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краєзнавчі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посібники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37854" y="4477208"/>
            <a:ext cx="32496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віртуальні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екскурсії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37854" y="3306510"/>
            <a:ext cx="51261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віртуальні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бібліотечні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виставки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та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літературні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вікторини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067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00728" y="305136"/>
            <a:ext cx="448712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</a:t>
            </a:r>
            <a:r>
              <a:rPr lang="ru-RU" sz="2800" b="1" dirty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800" b="1" dirty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 smtClean="0">
              <a:solidFill>
                <a:srgbClr val="8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err="1" smtClean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комп'ютерних</a:t>
            </a:r>
            <a:r>
              <a:rPr lang="ru-RU" sz="2800" b="1" dirty="0" smtClean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sz="2800" b="1" dirty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30391" y="1548241"/>
            <a:ext cx="65129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унікальні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приватних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колекцій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перевести 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оригінал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повернути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власнику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30391" y="3037568"/>
            <a:ext cx="69097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обсяг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вистачило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виставку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виглядає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носії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доречно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30391" y="4526895"/>
            <a:ext cx="66269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ілюстрації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різного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формату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вибудувати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потрібному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порядку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618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93699" y="402515"/>
            <a:ext cx="66768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>
                <a:solidFill>
                  <a:srgbClr val="8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Запозичені</a:t>
            </a:r>
            <a:r>
              <a:rPr lang="ru-RU" sz="2800" b="1" dirty="0">
                <a:solidFill>
                  <a:srgbClr val="8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8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2800" b="1" dirty="0">
                <a:solidFill>
                  <a:srgbClr val="8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8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бібліотечного</a:t>
            </a:r>
            <a:r>
              <a:rPr lang="ru-RU" sz="2800" b="1" dirty="0">
                <a:solidFill>
                  <a:srgbClr val="8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8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заходу:</a:t>
            </a:r>
            <a:endParaRPr lang="ru-RU" sz="2800" b="1" dirty="0">
              <a:solidFill>
                <a:srgbClr val="82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19890" y="973331"/>
            <a:ext cx="51090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бенефіси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читачів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прем'єри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книг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з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театральної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практики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19889" y="1851924"/>
            <a:ext cx="75054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сімейного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відпочинку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всілякі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ігри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</a:p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з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клубною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19890" y="2730517"/>
            <a:ext cx="57221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хіт-паради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книг,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книжкові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аукціони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ринги,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КВК, «Поле чудес»,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«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Де? Коли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?», «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Вгадай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книгу»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з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телебачення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03563" y="4347773"/>
            <a:ext cx="57221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бібліотечні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дефіле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книжкові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подіуми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з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модельного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бізнесу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303563" y="5226366"/>
            <a:ext cx="380585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вуличні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флешмоби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квести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т. д.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7529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18522" y="426965"/>
            <a:ext cx="63069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8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Взявши </a:t>
            </a:r>
            <a:r>
              <a:rPr lang="ru-RU" sz="2400" b="1" dirty="0" smtClean="0">
                <a:solidFill>
                  <a:srgbClr val="8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«курс </a:t>
            </a:r>
            <a:r>
              <a:rPr lang="ru-RU" sz="2400" b="1" dirty="0">
                <a:solidFill>
                  <a:srgbClr val="8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dirty="0" err="1" smtClean="0">
                <a:solidFill>
                  <a:srgbClr val="8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інновації</a:t>
            </a:r>
            <a:r>
              <a:rPr lang="ru-RU" sz="2400" b="1" dirty="0" smtClean="0">
                <a:solidFill>
                  <a:srgbClr val="8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b="1" dirty="0" err="1">
                <a:solidFill>
                  <a:srgbClr val="8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бібліотека</a:t>
            </a:r>
            <a:r>
              <a:rPr lang="ru-RU" sz="2400" b="1" dirty="0">
                <a:solidFill>
                  <a:srgbClr val="8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 smtClean="0">
              <a:solidFill>
                <a:srgbClr val="82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8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повинна </a:t>
            </a:r>
            <a:r>
              <a:rPr lang="ru-RU" sz="2400" b="1" dirty="0" err="1">
                <a:solidFill>
                  <a:srgbClr val="8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враховувати</a:t>
            </a:r>
            <a:r>
              <a:rPr lang="ru-RU" sz="2400" b="1" dirty="0">
                <a:solidFill>
                  <a:srgbClr val="8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8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певні</a:t>
            </a:r>
            <a:r>
              <a:rPr lang="ru-RU" sz="2400" b="1" dirty="0">
                <a:solidFill>
                  <a:srgbClr val="8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8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аспекти</a:t>
            </a:r>
            <a:r>
              <a:rPr lang="ru-RU" sz="2400" b="1" dirty="0">
                <a:solidFill>
                  <a:srgbClr val="8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smtClean="0">
                <a:solidFill>
                  <a:srgbClr val="8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400" b="1" dirty="0" err="1">
                <a:solidFill>
                  <a:srgbClr val="8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400" b="1" dirty="0">
                <a:solidFill>
                  <a:srgbClr val="8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1662" y="1465544"/>
            <a:ext cx="71243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відноситись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бібліотечної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справи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тимчасового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явища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4674" y="3233235"/>
            <a:ext cx="72383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бібліотечна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кінцева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мета, 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засіб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досягається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1662" y="4178548"/>
            <a:ext cx="55449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будь-яка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часом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неминуче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перетворюється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повсякденність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згодом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традицію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59661" y="2287922"/>
            <a:ext cx="68633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мода,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нагальна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потреба</a:t>
            </a:r>
          </a:p>
        </p:txBody>
      </p:sp>
    </p:spTree>
    <p:extLst>
      <p:ext uri="{BB962C8B-B14F-4D97-AF65-F5344CB8AC3E}">
        <p14:creationId xmlns:p14="http://schemas.microsoft.com/office/powerpoint/2010/main" val="1789226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0392" y="372431"/>
            <a:ext cx="58832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того, </a:t>
            </a:r>
            <a:r>
              <a:rPr lang="ru-RU" sz="2400" b="1" dirty="0" err="1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400" b="1" dirty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бібліотека</a:t>
            </a:r>
            <a:r>
              <a:rPr lang="ru-RU" sz="2400" b="1" dirty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відповідала</a:t>
            </a:r>
            <a:r>
              <a:rPr lang="ru-RU" sz="2400" b="1" dirty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 smtClean="0">
              <a:solidFill>
                <a:srgbClr val="8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err="1" smtClean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сучасному</a:t>
            </a:r>
            <a:r>
              <a:rPr lang="ru-RU" sz="2400" b="1" dirty="0" smtClean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рівню</a:t>
            </a:r>
            <a:r>
              <a:rPr lang="ru-RU" sz="2400" b="1" dirty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вимог</a:t>
            </a:r>
            <a:r>
              <a:rPr lang="ru-RU" sz="2400" b="1" dirty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їй</a:t>
            </a:r>
            <a:r>
              <a:rPr lang="ru-RU" sz="2400" b="1" dirty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2400" b="1" dirty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42464" y="1338297"/>
            <a:ext cx="46826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робить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ніхто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42464" y="1934831"/>
            <a:ext cx="70286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дружити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доводячи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свою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зацікавлюючи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співпраці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77705" y="2900697"/>
            <a:ext cx="51531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шукати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а не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наголошувати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нереальності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77704" y="4235895"/>
            <a:ext cx="409919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трансформувати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себе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77704" y="5201762"/>
            <a:ext cx="37513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впроваджувати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міняти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знову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впроваджувати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315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75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62267" y="434333"/>
            <a:ext cx="66194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8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8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Бібліотечний</a:t>
            </a:r>
            <a:r>
              <a:rPr lang="ru-RU" sz="2400" b="1" dirty="0" smtClean="0">
                <a:solidFill>
                  <a:srgbClr val="8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8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сервіс</a:t>
            </a:r>
            <a:r>
              <a:rPr lang="ru-RU" sz="2400" b="1" dirty="0">
                <a:solidFill>
                  <a:srgbClr val="8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повинен </a:t>
            </a:r>
            <a:r>
              <a:rPr lang="ru-RU" sz="2400" b="1" dirty="0" err="1">
                <a:solidFill>
                  <a:srgbClr val="8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спрямовуватись</a:t>
            </a:r>
            <a:r>
              <a:rPr lang="ru-RU" sz="2400" b="1" dirty="0">
                <a:solidFill>
                  <a:srgbClr val="8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 smtClean="0">
              <a:solidFill>
                <a:srgbClr val="82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8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dirty="0" err="1">
                <a:solidFill>
                  <a:srgbClr val="8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400" b="1" dirty="0">
                <a:solidFill>
                  <a:srgbClr val="8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8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оптимальних</a:t>
            </a:r>
            <a:r>
              <a:rPr lang="ru-RU" sz="2400" b="1" dirty="0">
                <a:solidFill>
                  <a:srgbClr val="8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 і умов </a:t>
            </a:r>
            <a:endParaRPr lang="ru-RU" sz="2400" b="1" dirty="0" smtClean="0">
              <a:solidFill>
                <a:srgbClr val="82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err="1" smtClean="0">
                <a:solidFill>
                  <a:srgbClr val="8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400" b="1" dirty="0">
                <a:solidFill>
                  <a:srgbClr val="8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8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b="1" dirty="0">
                <a:solidFill>
                  <a:srgbClr val="8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8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забезпечують</a:t>
            </a:r>
            <a:r>
              <a:rPr lang="ru-RU" sz="2400" b="1" dirty="0">
                <a:solidFill>
                  <a:srgbClr val="8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62310" y="1857377"/>
            <a:ext cx="69528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наближення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користувачів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позастаціонарної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62310" y="2480202"/>
            <a:ext cx="66194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зручність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користування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бібліотекою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мультімедіасервіси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мобільне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реагування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на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запити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читачів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адекватних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очікуванням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потребам)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62310" y="4026356"/>
            <a:ext cx="70132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довідково-орієнтаційну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довідки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телефоном, </a:t>
            </a:r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E-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віртуальні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довідки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віддалених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користувачів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62310" y="4956958"/>
            <a:ext cx="71081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бібліотечних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мас-медіа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мережі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бібліотечні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прямі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ефіри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репортажі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з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місць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т.д.)</a:t>
            </a:r>
          </a:p>
        </p:txBody>
      </p:sp>
    </p:spTree>
    <p:extLst>
      <p:ext uri="{BB962C8B-B14F-4D97-AF65-F5344CB8AC3E}">
        <p14:creationId xmlns:p14="http://schemas.microsoft.com/office/powerpoint/2010/main" val="12920835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35189" y="600554"/>
            <a:ext cx="66736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Постулати</a:t>
            </a:r>
            <a:r>
              <a:rPr lang="ru-RU" sz="2800" b="1" dirty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бібліотечної</a:t>
            </a:r>
            <a:r>
              <a:rPr lang="ru-RU" sz="2800" b="1" dirty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інноваційності</a:t>
            </a:r>
            <a:r>
              <a:rPr lang="ru-RU" sz="2800" b="1" dirty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97655" y="1428970"/>
            <a:ext cx="4953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боятися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вчитися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змінюватися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97655" y="2195831"/>
            <a:ext cx="58464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себе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розумнішими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97655" y="2962692"/>
            <a:ext cx="64611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запозичувати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трансформувати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себе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658161" y="4098885"/>
            <a:ext cx="704872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впроваджувати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змінювати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знову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впроваджувати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97655" y="4865746"/>
            <a:ext cx="44983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зосереджуватися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перевагах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710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50819" y="536334"/>
            <a:ext cx="64423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rgbClr val="8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Реалізація</a:t>
            </a:r>
            <a:r>
              <a:rPr lang="ru-RU" sz="2800" b="1" dirty="0">
                <a:solidFill>
                  <a:srgbClr val="8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8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</a:t>
            </a:r>
            <a:r>
              <a:rPr lang="ru-RU" sz="2800" b="1" dirty="0">
                <a:solidFill>
                  <a:srgbClr val="8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8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вимагає</a:t>
            </a:r>
            <a:r>
              <a:rPr lang="ru-RU" sz="2800" b="1" dirty="0">
                <a:solidFill>
                  <a:srgbClr val="8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8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2800" b="1" dirty="0">
                <a:solidFill>
                  <a:srgbClr val="8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 smtClean="0">
              <a:solidFill>
                <a:srgbClr val="82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err="1" smtClean="0">
                <a:solidFill>
                  <a:srgbClr val="8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деяких</a:t>
            </a:r>
            <a:r>
              <a:rPr lang="ru-RU" sz="2800" b="1" dirty="0" smtClean="0">
                <a:solidFill>
                  <a:srgbClr val="8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8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обов</a:t>
            </a:r>
            <a:r>
              <a:rPr lang="ru-RU" sz="2800" dirty="0" err="1">
                <a:solidFill>
                  <a:srgbClr val="8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ru-RU" sz="2800" b="1" dirty="0" err="1" smtClean="0">
                <a:solidFill>
                  <a:srgbClr val="8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язкових</a:t>
            </a:r>
            <a:r>
              <a:rPr lang="ru-RU" sz="2800" b="1" dirty="0" smtClean="0">
                <a:solidFill>
                  <a:srgbClr val="8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8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sz="2800" b="1" dirty="0">
                <a:solidFill>
                  <a:srgbClr val="8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60717" y="1888499"/>
            <a:ext cx="80225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культивування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бібліотечних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колективах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уявлень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значимість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необхідність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інтелектуалізації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бібліотечних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спеціалістів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пошуку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удосконалення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точок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росту»,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поліпшити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виконуваної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підвищити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результативність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5222" y="3609996"/>
            <a:ext cx="79449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цілеспрямованої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всього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персоналу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424024" y="4715939"/>
            <a:ext cx="61161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партнерської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співпраці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різними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організаціями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структурами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ЗМІ,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установами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суміжної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4188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10;p15"/>
          <p:cNvSpPr txBox="1">
            <a:spLocks noGrp="1"/>
          </p:cNvSpPr>
          <p:nvPr>
            <p:ph type="title"/>
          </p:nvPr>
        </p:nvSpPr>
        <p:spPr>
          <a:xfrm>
            <a:off x="2566556" y="465010"/>
            <a:ext cx="4052451" cy="930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uk-UA" sz="2800" b="1" dirty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 таке ІННОВАЦІЯ</a:t>
            </a:r>
            <a:r>
              <a:rPr lang="uk-UA" sz="2800" b="1" dirty="0" smtClean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2800" b="1" i="0" u="none" strike="noStrike" cap="none" dirty="0">
              <a:solidFill>
                <a:srgbClr val="8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0218" y="1622890"/>
            <a:ext cx="84651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Сутність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бібліотеках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оновлення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змісту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методів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60218" y="2681060"/>
            <a:ext cx="69272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дозволить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зробити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прорив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бібліотечної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Горизонтальный свиток 8"/>
          <p:cNvSpPr/>
          <p:nvPr/>
        </p:nvSpPr>
        <p:spPr>
          <a:xfrm rot="10800000" flipH="1" flipV="1">
            <a:off x="762000" y="3928995"/>
            <a:ext cx="5857007" cy="1446568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Бібліотечні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інновації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</a:p>
          <a:p>
            <a:pPr algn="ctr"/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інновації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-культурного типу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63191" y="747031"/>
            <a:ext cx="58176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Трохи</a:t>
            </a:r>
            <a:r>
              <a:rPr lang="ru-RU" sz="2800" b="1" dirty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800" b="1" dirty="0" err="1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інформаційну</a:t>
            </a:r>
            <a:r>
              <a:rPr lang="ru-RU" sz="2800" b="1" dirty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культуру</a:t>
            </a:r>
            <a:endParaRPr lang="ru-RU" sz="2800" b="1" dirty="0">
              <a:solidFill>
                <a:srgbClr val="8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3849" y="1818799"/>
            <a:ext cx="72923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Зараз формула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«знаю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…»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доповнена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функціональною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формулою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«знаю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…»,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й, перш за все, – формулою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«знаю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де…» 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3849" y="3629230"/>
            <a:ext cx="66420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ключове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бути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відведене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інформаційному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пріоритетним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вторинним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відношенню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документного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фонду</a:t>
            </a:r>
          </a:p>
        </p:txBody>
      </p:sp>
    </p:spTree>
    <p:extLst>
      <p:ext uri="{BB962C8B-B14F-4D97-AF65-F5344CB8AC3E}">
        <p14:creationId xmlns:p14="http://schemas.microsoft.com/office/powerpoint/2010/main" val="25735652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08240" y="373356"/>
            <a:ext cx="5727517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dirty="0">
                <a:solidFill>
                  <a:srgbClr val="8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2800" b="1" dirty="0" err="1">
                <a:solidFill>
                  <a:srgbClr val="8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800" b="1" dirty="0">
                <a:solidFill>
                  <a:srgbClr val="8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800" b="1" dirty="0" err="1">
                <a:solidFill>
                  <a:srgbClr val="8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800" b="1" dirty="0">
                <a:solidFill>
                  <a:srgbClr val="8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8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sz="2800" b="1" dirty="0">
                <a:solidFill>
                  <a:srgbClr val="8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 smtClean="0">
              <a:solidFill>
                <a:srgbClr val="82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sz="2800" b="1" dirty="0" err="1" smtClean="0">
                <a:solidFill>
                  <a:srgbClr val="8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інноваційного</a:t>
            </a:r>
            <a:r>
              <a:rPr lang="ru-RU" sz="2800" b="1" dirty="0" smtClean="0">
                <a:solidFill>
                  <a:srgbClr val="8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8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800" b="1" dirty="0">
                <a:solidFill>
                  <a:srgbClr val="8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8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бібліотек</a:t>
            </a:r>
            <a:endParaRPr lang="ru-RU" sz="2800" b="1" dirty="0">
              <a:solidFill>
                <a:srgbClr val="82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72468" y="1172392"/>
            <a:ext cx="35990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розуміти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5055" y="1651341"/>
            <a:ext cx="84193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інноваційний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бібліотечного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справи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не мода, 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стійкий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тренд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5055" y="2068735"/>
            <a:ext cx="59587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бібліотечній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справі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яка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відрізняє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сферах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77937" y="2793905"/>
            <a:ext cx="57577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бібліотечна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результат,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90549" y="3519075"/>
            <a:ext cx="42498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бібліотечні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інтерактивні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90549" y="3936469"/>
            <a:ext cx="52679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інноваційність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динамічна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бібліотечної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77937" y="4661639"/>
            <a:ext cx="41029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інноваторів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бути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переможців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переможених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90549" y="5386809"/>
            <a:ext cx="60157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справжня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інноватика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справа аж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ніяк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непоказна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90549" y="5804207"/>
            <a:ext cx="58476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«у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стрибку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і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«авось»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робляться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517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36981" y="397162"/>
            <a:ext cx="81447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rgbClr val="8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b="1" dirty="0" err="1" smtClean="0">
                <a:solidFill>
                  <a:srgbClr val="8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ілька</a:t>
            </a:r>
            <a:r>
              <a:rPr lang="ru-RU" sz="2400" b="1" dirty="0" smtClean="0">
                <a:solidFill>
                  <a:srgbClr val="8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8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слів</a:t>
            </a:r>
            <a:r>
              <a:rPr lang="ru-RU" sz="2400" b="1" dirty="0">
                <a:solidFill>
                  <a:srgbClr val="8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b="1" dirty="0" err="1">
                <a:solidFill>
                  <a:srgbClr val="8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постулати</a:t>
            </a:r>
            <a:r>
              <a:rPr lang="ru-RU" sz="2400" b="1" dirty="0">
                <a:solidFill>
                  <a:srgbClr val="8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8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бібліотечної</a:t>
            </a:r>
            <a:r>
              <a:rPr lang="ru-RU" sz="2400" b="1" dirty="0">
                <a:solidFill>
                  <a:srgbClr val="8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8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інноваційності</a:t>
            </a:r>
            <a:r>
              <a:rPr lang="ru-RU" sz="2400" b="1" dirty="0">
                <a:solidFill>
                  <a:srgbClr val="8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9689" y="855372"/>
            <a:ext cx="42450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робити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робить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ніхто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...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89689" y="1252027"/>
            <a:ext cx="59202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дружити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владою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доводячи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свою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зацікавлювати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співпраці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...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1116" y="1956458"/>
            <a:ext cx="49536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лізти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щілини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можливостями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...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43304" y="2353113"/>
            <a:ext cx="63161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43304" y="2749768"/>
            <a:ext cx="44775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боятися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вчитися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змінюватися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...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43304" y="3146423"/>
            <a:ext cx="51074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себе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розумнішими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...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89689" y="3543078"/>
            <a:ext cx="59202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трансформувати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себе ...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43304" y="3939733"/>
            <a:ext cx="62215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впроваджувати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змінювати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знову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впроваджувати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...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43303" y="4336388"/>
            <a:ext cx="71530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принцип: ТАК - ТАК - НІ - ТАК.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72717" y="4733045"/>
            <a:ext cx="672363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(ТАК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типовості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самоаналізу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вчинків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меж,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НІ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ексклюзивності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50597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14174" y="446062"/>
            <a:ext cx="78879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rgbClr val="8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</a:t>
            </a:r>
            <a:r>
              <a:rPr lang="ru-RU" sz="2400" b="1" dirty="0">
                <a:solidFill>
                  <a:srgbClr val="8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8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секції</a:t>
            </a:r>
            <a:r>
              <a:rPr lang="ru-RU" sz="2400" b="1" dirty="0">
                <a:solidFill>
                  <a:srgbClr val="8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8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публічних</a:t>
            </a:r>
            <a:r>
              <a:rPr lang="ru-RU" sz="2400" b="1" dirty="0">
                <a:solidFill>
                  <a:srgbClr val="8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8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бібліотек</a:t>
            </a:r>
            <a:r>
              <a:rPr lang="ru-RU" sz="2400" b="1" dirty="0">
                <a:solidFill>
                  <a:srgbClr val="8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ІФЛА </a:t>
            </a:r>
            <a:endParaRPr lang="ru-RU" sz="2400" b="1" dirty="0" smtClean="0">
              <a:solidFill>
                <a:srgbClr val="82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err="1" smtClean="0">
                <a:solidFill>
                  <a:srgbClr val="8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вироблені</a:t>
            </a:r>
            <a:r>
              <a:rPr lang="ru-RU" sz="2400" b="1" dirty="0" smtClean="0">
                <a:solidFill>
                  <a:srgbClr val="8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8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b="1" dirty="0" err="1">
                <a:solidFill>
                  <a:srgbClr val="8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сучасних</a:t>
            </a:r>
            <a:r>
              <a:rPr lang="ru-RU" sz="2400" b="1" dirty="0">
                <a:solidFill>
                  <a:srgbClr val="8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8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бібліотек</a:t>
            </a:r>
            <a:r>
              <a:rPr lang="ru-RU" sz="2400" b="1" dirty="0">
                <a:solidFill>
                  <a:srgbClr val="8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b="1" dirty="0" err="1">
                <a:solidFill>
                  <a:srgbClr val="8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sz="2400" b="1" dirty="0">
                <a:solidFill>
                  <a:srgbClr val="8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8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глобалізації</a:t>
            </a:r>
            <a:endParaRPr lang="ru-RU" sz="2400" b="1" dirty="0">
              <a:solidFill>
                <a:srgbClr val="82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1181" y="1343427"/>
            <a:ext cx="65369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Усвідомте свою унікальність у всьому тому, 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що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стосується наших ресурсів, можливостей і завдань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1181" y="2087502"/>
            <a:ext cx="75899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Використовуйте всі можливості, але не забувайте про небезпеки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1181" y="2523801"/>
            <a:ext cx="68279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Шукайте шляхи співпраці, а не протистояння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1181" y="2960100"/>
            <a:ext cx="69941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Пам'ятайте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читач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первинний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бібліотекар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вторинний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75621" y="3396399"/>
            <a:ext cx="67656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Вчіться аналізувати будь-яку інформацію – навіть ту, 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яку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отримуєте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зі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сторінок періодики, екранів телевізорів, 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розмов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колегами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друзями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375621" y="5192323"/>
            <a:ext cx="29081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Вчіться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прогнозувати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75621" y="4448251"/>
            <a:ext cx="57089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Діліться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своїми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проблемами,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цілком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ймовірно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хтось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знайшов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816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3603" y="476672"/>
            <a:ext cx="1050685" cy="1242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68"/>
            <a:ext cx="9144000" cy="6858000"/>
          </a:xfrm>
          <a:prstGeom prst="rect">
            <a:avLst/>
          </a:prstGeom>
        </p:spPr>
      </p:pic>
      <p:pic>
        <p:nvPicPr>
          <p:cNvPr id="5" name="Picture 12" descr="Ð´ÑÐºÑÑ Ð·Ð° ÑÐ²Ð°Ð³Ñ ÐºÐ°ÑÑÐ¸Ð½ÐºÐ¸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2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562" y="1719003"/>
            <a:ext cx="4000876" cy="2998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359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3603" y="476672"/>
            <a:ext cx="1050685" cy="1242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68"/>
            <a:ext cx="9144000" cy="6858000"/>
          </a:xfrm>
          <a:prstGeom prst="rect">
            <a:avLst/>
          </a:prstGeom>
        </p:spPr>
      </p:pic>
      <p:pic>
        <p:nvPicPr>
          <p:cNvPr id="7" name="Picture 2" descr="Ð´ÑÐºÑÑ Ð·Ð° ÑÐ²Ð°Ð³Ñ Ð°Ð½ÑÐ¼Ð°ÑÑÑ ÑÐºÐ°ÑÐ°ÑÑ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553" y="1980196"/>
            <a:ext cx="3928895" cy="2897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13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Ð´ÑÐºÑÑ Ð·Ð° ÑÐ²Ð°Ð³Ñ Ð°Ð½ÑÐ¼Ð°ÑÑÑ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9057" y="1806157"/>
            <a:ext cx="3935561" cy="1106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Ð´ÑÐºÑÑ Ð·Ð° ÑÐ²Ð°Ð³Ñ Ð³Ð¸ÑÐºÐ¸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9057" y="3466949"/>
            <a:ext cx="5086350" cy="82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Ð´ÑÐºÑÑ Ð·Ð° ÑÐ²Ð°Ð³Ñ ÐºÐ°ÑÑÐ¸Ð½ÐºÐ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36" y="718986"/>
            <a:ext cx="7334250" cy="549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Ð´ÑÐºÑÑ Ð·Ð° ÑÐ²Ð°Ð³Ñ Ð°Ð½ÑÐ¼Ð°ÑÑÑ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9057" y="1806157"/>
            <a:ext cx="3935561" cy="1106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Ð´ÑÐºÑÑ Ð·Ð° ÑÐ²Ð°Ð³Ñ Ð³Ð¸ÑÐºÐ¸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9057" y="3466949"/>
            <a:ext cx="5086350" cy="82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Ð´ÑÐºÑÑ Ð·Ð° ÑÐ²Ð°Ð³Ñ Ð°Ð½ÑÐ¼Ð°ÑÑÑ ÑÐºÐ°ÑÐ°ÑÑ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8" y="105507"/>
            <a:ext cx="8976946" cy="662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25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0;p15"/>
          <p:cNvSpPr txBox="1">
            <a:spLocks/>
          </p:cNvSpPr>
          <p:nvPr/>
        </p:nvSpPr>
        <p:spPr>
          <a:xfrm>
            <a:off x="2919848" y="320099"/>
            <a:ext cx="4052451" cy="681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uk-UA" sz="2800" b="1" dirty="0" smtClean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 таке ІННОВАЦІЯ?</a:t>
            </a:r>
            <a:endParaRPr lang="uk-UA" sz="2800" b="1" dirty="0">
              <a:solidFill>
                <a:srgbClr val="8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6434" y="1134625"/>
            <a:ext cx="837937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Бібліотечні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нововведення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розуміти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як: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засіб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передового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бібліотечного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досвіду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напрямок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пошуку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шляхів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вдосконалення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бібліотечної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засіб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творчого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бібліотек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 rot="10800000" flipH="1" flipV="1">
            <a:off x="2496089" y="2765841"/>
            <a:ext cx="6123709" cy="1612824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Інновація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оригінальна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ідея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якісно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змінює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роботу </a:t>
            </a:r>
            <a:r>
              <a:rPr lang="ru-RU" sz="2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бібліотеки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відрізняється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своєю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новизною</a:t>
            </a:r>
            <a:endParaRPr lang="ru-RU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 rot="10800000" flipH="1" flipV="1">
            <a:off x="2563094" y="4424096"/>
            <a:ext cx="6056704" cy="1835493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Кінцева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мета </a:t>
            </a:r>
            <a:r>
              <a:rPr lang="ru-RU" sz="2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позитивний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користувачів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повноцінне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потрібною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інформацією</a:t>
            </a:r>
            <a:endParaRPr lang="ru-RU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105092" y="781294"/>
            <a:ext cx="36006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Сучасна</a:t>
            </a:r>
            <a:r>
              <a:rPr lang="ru-RU" sz="2800" b="1" dirty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бібліотека</a:t>
            </a:r>
            <a:r>
              <a:rPr lang="ru-RU" sz="2800" b="1" dirty="0" smtClean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endParaRPr lang="ru-RU" sz="2800" b="1" dirty="0">
              <a:solidFill>
                <a:srgbClr val="8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89532" y="1835106"/>
            <a:ext cx="61514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найперспективнішого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щодня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обновлюваного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ресурсу –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endParaRPr lang="ru-RU" sz="2400" b="1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89532" y="3196695"/>
            <a:ext cx="65432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«ядро»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зони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89532" y="4463337"/>
            <a:ext cx="67256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демократичне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доступу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ресурсів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20831" y="353688"/>
            <a:ext cx="8229600" cy="957528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uk-UA" sz="2800" b="1" dirty="0">
                <a:solidFill>
                  <a:srgbClr val="8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Умова перспективної роботи бібліотеки – </a:t>
            </a:r>
            <a:r>
              <a:rPr lang="uk-UA" sz="2800" b="1" dirty="0" smtClean="0">
                <a:solidFill>
                  <a:srgbClr val="8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b="1" dirty="0" smtClean="0">
                <a:solidFill>
                  <a:srgbClr val="8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 smtClean="0">
                <a:solidFill>
                  <a:srgbClr val="8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пошук </a:t>
            </a:r>
            <a:r>
              <a:rPr lang="uk-UA" sz="2800" b="1" dirty="0">
                <a:solidFill>
                  <a:srgbClr val="8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нових напрямів діяльності</a:t>
            </a:r>
            <a:endParaRPr lang="ru-RU" sz="2800" dirty="0">
              <a:solidFill>
                <a:srgbClr val="82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5354" y="1335724"/>
            <a:ext cx="85205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Поєднання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книжкової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електронної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5354" y="1988364"/>
            <a:ext cx="83750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здатна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посилити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книжкової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8092" y="2486378"/>
            <a:ext cx="82295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web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-сайт,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eлектронна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пошта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мережі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дієвий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ДОПОМОЖЕ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просувати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читання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методами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Горизонтальный свиток 12"/>
          <p:cNvSpPr/>
          <p:nvPr/>
        </p:nvSpPr>
        <p:spPr>
          <a:xfrm rot="10800000" flipH="1" flipV="1">
            <a:off x="1870691" y="3827916"/>
            <a:ext cx="6067638" cy="1612824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Книги </a:t>
            </a:r>
            <a:r>
              <a:rPr lang="ru-R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будуть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затребувані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адже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більшість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відомостей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Інтернеті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беруться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27363" y="477277"/>
            <a:ext cx="77169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просування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популяризація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пріоритетний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будь-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бібліотеки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1417" y="1374481"/>
            <a:ext cx="26811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err="1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Читання</a:t>
            </a:r>
            <a:r>
              <a:rPr lang="ru-RU" sz="2800" b="1" i="1" dirty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b="1" i="1" dirty="0" err="1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b="1" i="1" dirty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i="1" dirty="0" smtClean="0">
              <a:solidFill>
                <a:srgbClr val="8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7088" y="1963908"/>
            <a:ext cx="43524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спосіб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7088" y="2491780"/>
            <a:ext cx="85898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унікальний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здатний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зробити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особистість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вміє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відчувати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співпереживати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мислити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77088" y="3388984"/>
            <a:ext cx="68643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мислячої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Горизонтальный свиток 12"/>
          <p:cNvSpPr/>
          <p:nvPr/>
        </p:nvSpPr>
        <p:spPr>
          <a:xfrm rot="10800000" flipH="1" flipV="1">
            <a:off x="2346206" y="3916857"/>
            <a:ext cx="6276112" cy="2192998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endParaRPr lang="ru-RU" sz="2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«Хороша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книга – </a:t>
            </a:r>
            <a:r>
              <a:rPr lang="ru-R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подарунок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заповіданий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автором </a:t>
            </a:r>
            <a:r>
              <a:rPr lang="ru-RU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людському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роду»</a:t>
            </a:r>
          </a:p>
          <a:p>
            <a:pPr algn="r">
              <a:lnSpc>
                <a:spcPct val="80000"/>
              </a:lnSpc>
            </a:pP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Джозеф </a:t>
            </a:r>
            <a:r>
              <a:rPr lang="ru-RU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Адісон</a:t>
            </a: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80000"/>
              </a:lnSpc>
            </a:pP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24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англійський</a:t>
            </a:r>
            <a:r>
              <a:rPr lang="ru-RU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публіцист</a:t>
            </a: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драматург</a:t>
            </a:r>
          </a:p>
          <a:p>
            <a:endParaRPr lang="ru-RU" sz="2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3995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01781" y="644420"/>
            <a:ext cx="70658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знайти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підходи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любові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читання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1780" y="1541934"/>
            <a:ext cx="706582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текстової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мультимедіа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аудіо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та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відеоінформації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допоможе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багатоаспектно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розкрити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творчість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письменника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тему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1779" y="2747225"/>
            <a:ext cx="671945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Літературно-музичні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вечори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медіа-лекції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книг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вечори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супроводжувати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мультимедійними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відеопереглядами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електронною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демонстрацією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фрагментів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книг,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ілюстрацій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Горизонтальный свиток 11"/>
          <p:cNvSpPr/>
          <p:nvPr/>
        </p:nvSpPr>
        <p:spPr>
          <a:xfrm rot="10800000" flipH="1" flipV="1">
            <a:off x="960796" y="4260292"/>
            <a:ext cx="5601422" cy="2038971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Висновок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успішного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функціонування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2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подальшого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бібліотека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повинна </a:t>
            </a:r>
            <a:r>
              <a:rPr lang="ru-RU" sz="2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враховувати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величезну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факторів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2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виконувати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достатню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2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умов. </a:t>
            </a:r>
          </a:p>
        </p:txBody>
      </p:sp>
    </p:spTree>
    <p:extLst>
      <p:ext uri="{BB962C8B-B14F-4D97-AF65-F5344CB8AC3E}">
        <p14:creationId xmlns:p14="http://schemas.microsoft.com/office/powerpoint/2010/main" val="10455107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919945" y="393367"/>
            <a:ext cx="33041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8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флюгера 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307059" y="977253"/>
            <a:ext cx="7062502" cy="5223164"/>
            <a:chOff x="265496" y="1149927"/>
            <a:chExt cx="6911178" cy="5029200"/>
          </a:xfrm>
        </p:grpSpPr>
        <p:sp>
          <p:nvSpPr>
            <p:cNvPr id="3" name="Полилиния 2"/>
            <p:cNvSpPr/>
            <p:nvPr/>
          </p:nvSpPr>
          <p:spPr>
            <a:xfrm>
              <a:off x="705209" y="1149927"/>
              <a:ext cx="6341157" cy="970568"/>
            </a:xfrm>
            <a:custGeom>
              <a:avLst/>
              <a:gdLst>
                <a:gd name="connsiteX0" fmla="*/ 0 w 6371973"/>
                <a:gd name="connsiteY0" fmla="*/ 0 h 966989"/>
                <a:gd name="connsiteX1" fmla="*/ 5888479 w 6371973"/>
                <a:gd name="connsiteY1" fmla="*/ 0 h 966989"/>
                <a:gd name="connsiteX2" fmla="*/ 6371973 w 6371973"/>
                <a:gd name="connsiteY2" fmla="*/ 483495 h 966989"/>
                <a:gd name="connsiteX3" fmla="*/ 5888479 w 6371973"/>
                <a:gd name="connsiteY3" fmla="*/ 966989 h 966989"/>
                <a:gd name="connsiteX4" fmla="*/ 0 w 6371973"/>
                <a:gd name="connsiteY4" fmla="*/ 966989 h 966989"/>
                <a:gd name="connsiteX5" fmla="*/ 0 w 6371973"/>
                <a:gd name="connsiteY5" fmla="*/ 0 h 966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71973" h="966989">
                  <a:moveTo>
                    <a:pt x="6371973" y="966988"/>
                  </a:moveTo>
                  <a:lnTo>
                    <a:pt x="483494" y="966988"/>
                  </a:lnTo>
                  <a:lnTo>
                    <a:pt x="0" y="483494"/>
                  </a:lnTo>
                  <a:lnTo>
                    <a:pt x="483494" y="1"/>
                  </a:lnTo>
                  <a:lnTo>
                    <a:pt x="6371973" y="1"/>
                  </a:lnTo>
                  <a:lnTo>
                    <a:pt x="6371973" y="966988"/>
                  </a:ln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68162" tIns="76201" rIns="142240" bIns="76201" numCol="1" spcCol="1270" anchor="ctr" anchorCtr="0">
              <a:noAutofit/>
            </a:bodyPr>
            <a:lstStyle/>
            <a:p>
              <a:pPr lvl="0" algn="ctr" defTabSz="889000">
                <a:lnSpc>
                  <a:spcPct val="80000"/>
                </a:lnSpc>
                <a:spcBef>
                  <a:spcPct val="0"/>
                </a:spcBef>
              </a:pPr>
              <a:r>
                <a:rPr lang="uk-UA" sz="20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флюгер розташований високо, </a:t>
              </a:r>
            </a:p>
            <a:p>
              <a:pPr lvl="0" algn="ctr" defTabSz="889000">
                <a:lnSpc>
                  <a:spcPct val="80000"/>
                </a:lnSpc>
                <a:spcBef>
                  <a:spcPct val="0"/>
                </a:spcBef>
              </a:pPr>
              <a:r>
                <a:rPr lang="uk-UA" sz="20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тобто має достатній огляд </a:t>
              </a:r>
            </a:p>
            <a:p>
              <a:pPr lvl="0" algn="ctr" defTabSz="889000">
                <a:lnSpc>
                  <a:spcPct val="80000"/>
                </a:lnSpc>
                <a:spcBef>
                  <a:spcPct val="0"/>
                </a:spcBef>
              </a:pPr>
              <a:r>
                <a:rPr lang="uk-UA" sz="20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і може бачити найменші зміни</a:t>
              </a:r>
              <a:endParaRPr lang="ru-RU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Овал 3"/>
            <p:cNvSpPr/>
            <p:nvPr/>
          </p:nvSpPr>
          <p:spPr>
            <a:xfrm>
              <a:off x="265496" y="1177633"/>
              <a:ext cx="966989" cy="966989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Полилиния 6"/>
            <p:cNvSpPr/>
            <p:nvPr/>
          </p:nvSpPr>
          <p:spPr>
            <a:xfrm>
              <a:off x="711972" y="2408026"/>
              <a:ext cx="6341157" cy="970568"/>
            </a:xfrm>
            <a:custGeom>
              <a:avLst/>
              <a:gdLst>
                <a:gd name="connsiteX0" fmla="*/ 0 w 6371973"/>
                <a:gd name="connsiteY0" fmla="*/ 0 h 966989"/>
                <a:gd name="connsiteX1" fmla="*/ 5888479 w 6371973"/>
                <a:gd name="connsiteY1" fmla="*/ 0 h 966989"/>
                <a:gd name="connsiteX2" fmla="*/ 6371973 w 6371973"/>
                <a:gd name="connsiteY2" fmla="*/ 483495 h 966989"/>
                <a:gd name="connsiteX3" fmla="*/ 5888479 w 6371973"/>
                <a:gd name="connsiteY3" fmla="*/ 966989 h 966989"/>
                <a:gd name="connsiteX4" fmla="*/ 0 w 6371973"/>
                <a:gd name="connsiteY4" fmla="*/ 966989 h 966989"/>
                <a:gd name="connsiteX5" fmla="*/ 0 w 6371973"/>
                <a:gd name="connsiteY5" fmla="*/ 0 h 966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71973" h="966989">
                  <a:moveTo>
                    <a:pt x="6371973" y="966988"/>
                  </a:moveTo>
                  <a:lnTo>
                    <a:pt x="483494" y="966988"/>
                  </a:lnTo>
                  <a:lnTo>
                    <a:pt x="0" y="483494"/>
                  </a:lnTo>
                  <a:lnTo>
                    <a:pt x="483494" y="1"/>
                  </a:lnTo>
                  <a:lnTo>
                    <a:pt x="6371973" y="1"/>
                  </a:lnTo>
                  <a:lnTo>
                    <a:pt x="6371973" y="96698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68162" tIns="76201" rIns="14224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80000"/>
                </a:lnSpc>
                <a:spcBef>
                  <a:spcPct val="0"/>
                </a:spcBef>
              </a:pPr>
              <a:r>
                <a:rPr lang="uk-UA" sz="20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флюгер виготовлений з твердого матеріалу, </a:t>
              </a:r>
            </a:p>
            <a:p>
              <a:pPr lvl="0" algn="ctr" defTabSz="889000">
                <a:lnSpc>
                  <a:spcPct val="80000"/>
                </a:lnSpc>
                <a:spcBef>
                  <a:spcPct val="0"/>
                </a:spcBef>
              </a:pPr>
              <a:r>
                <a:rPr lang="uk-UA" sz="20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 тому не змінює форму, але при цьому його конфігурація може бути найрізноманітнішою</a:t>
              </a:r>
              <a:endParaRPr lang="ru-RU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Овал 7"/>
            <p:cNvSpPr/>
            <p:nvPr/>
          </p:nvSpPr>
          <p:spPr>
            <a:xfrm>
              <a:off x="307067" y="2392334"/>
              <a:ext cx="966989" cy="966989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Полилиния 8"/>
            <p:cNvSpPr/>
            <p:nvPr/>
          </p:nvSpPr>
          <p:spPr>
            <a:xfrm>
              <a:off x="736041" y="3679247"/>
              <a:ext cx="6341157" cy="970568"/>
            </a:xfrm>
            <a:custGeom>
              <a:avLst/>
              <a:gdLst>
                <a:gd name="connsiteX0" fmla="*/ 0 w 6371973"/>
                <a:gd name="connsiteY0" fmla="*/ 0 h 914907"/>
                <a:gd name="connsiteX1" fmla="*/ 5914520 w 6371973"/>
                <a:gd name="connsiteY1" fmla="*/ 0 h 914907"/>
                <a:gd name="connsiteX2" fmla="*/ 6371973 w 6371973"/>
                <a:gd name="connsiteY2" fmla="*/ 457454 h 914907"/>
                <a:gd name="connsiteX3" fmla="*/ 5914520 w 6371973"/>
                <a:gd name="connsiteY3" fmla="*/ 914907 h 914907"/>
                <a:gd name="connsiteX4" fmla="*/ 0 w 6371973"/>
                <a:gd name="connsiteY4" fmla="*/ 914907 h 914907"/>
                <a:gd name="connsiteX5" fmla="*/ 0 w 6371973"/>
                <a:gd name="connsiteY5" fmla="*/ 0 h 914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71973" h="914907">
                  <a:moveTo>
                    <a:pt x="6371973" y="914906"/>
                  </a:moveTo>
                  <a:lnTo>
                    <a:pt x="457453" y="914906"/>
                  </a:lnTo>
                  <a:lnTo>
                    <a:pt x="0" y="457453"/>
                  </a:lnTo>
                  <a:lnTo>
                    <a:pt x="457453" y="1"/>
                  </a:lnTo>
                  <a:lnTo>
                    <a:pt x="6371973" y="1"/>
                  </a:lnTo>
                  <a:lnTo>
                    <a:pt x="6371973" y="914906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55142" tIns="76201" rIns="14224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uk-UA" sz="2000" kern="1200" dirty="0" smtClean="0">
                  <a:ln>
                    <a:noFill/>
                  </a:ln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флюгер жорстко закріплений, </a:t>
              </a:r>
            </a:p>
            <a:p>
              <a:pPr lvl="0" algn="ctr" defTabSz="889000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uk-UA" sz="2000" kern="1200" dirty="0" smtClean="0">
                  <a:ln>
                    <a:noFill/>
                  </a:ln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тобто у нього є база, основа, на якій він стоїть</a:t>
              </a:r>
              <a:endParaRPr lang="ru-RU" sz="2000" kern="1200" dirty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Овал 9"/>
            <p:cNvSpPr/>
            <p:nvPr/>
          </p:nvSpPr>
          <p:spPr>
            <a:xfrm>
              <a:off x="279363" y="3661833"/>
              <a:ext cx="966989" cy="966989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Полилиния 10"/>
            <p:cNvSpPr/>
            <p:nvPr/>
          </p:nvSpPr>
          <p:spPr>
            <a:xfrm>
              <a:off x="765060" y="4918095"/>
              <a:ext cx="6411614" cy="1261032"/>
            </a:xfrm>
            <a:custGeom>
              <a:avLst/>
              <a:gdLst>
                <a:gd name="connsiteX0" fmla="*/ 0 w 6371973"/>
                <a:gd name="connsiteY0" fmla="*/ 0 h 1261031"/>
                <a:gd name="connsiteX1" fmla="*/ 5741458 w 6371973"/>
                <a:gd name="connsiteY1" fmla="*/ 0 h 1261031"/>
                <a:gd name="connsiteX2" fmla="*/ 6371973 w 6371973"/>
                <a:gd name="connsiteY2" fmla="*/ 630516 h 1261031"/>
                <a:gd name="connsiteX3" fmla="*/ 5741458 w 6371973"/>
                <a:gd name="connsiteY3" fmla="*/ 1261031 h 1261031"/>
                <a:gd name="connsiteX4" fmla="*/ 0 w 6371973"/>
                <a:gd name="connsiteY4" fmla="*/ 1261031 h 1261031"/>
                <a:gd name="connsiteX5" fmla="*/ 0 w 6371973"/>
                <a:gd name="connsiteY5" fmla="*/ 0 h 1261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71973" h="1261031">
                  <a:moveTo>
                    <a:pt x="6371973" y="1261030"/>
                  </a:moveTo>
                  <a:lnTo>
                    <a:pt x="630515" y="1261030"/>
                  </a:lnTo>
                  <a:lnTo>
                    <a:pt x="0" y="630515"/>
                  </a:lnTo>
                  <a:lnTo>
                    <a:pt x="630515" y="1"/>
                  </a:lnTo>
                  <a:lnTo>
                    <a:pt x="6371973" y="1"/>
                  </a:lnTo>
                  <a:lnTo>
                    <a:pt x="6371973" y="1261030"/>
                  </a:lnTo>
                  <a:close/>
                </a:path>
              </a:pathLst>
            </a:cu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41673" tIns="76201" rIns="142241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uk-UA" sz="20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флюгер може крутитися, тобто змінювати своє</a:t>
              </a:r>
            </a:p>
            <a:p>
              <a:pPr lvl="0" algn="ctr" defTabSz="889000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uk-UA" sz="20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положення слідом за змінами простору, </a:t>
              </a:r>
            </a:p>
            <a:p>
              <a:pPr lvl="0" algn="ctr" defTabSz="889000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uk-UA" sz="20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 т. ч. може вловлювати пріоритети і перебувати </a:t>
              </a:r>
            </a:p>
            <a:p>
              <a:pPr lvl="0" algn="ctr" defTabSz="889000">
                <a:lnSpc>
                  <a:spcPct val="8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uk-UA" sz="2000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 одному з ними руслі</a:t>
              </a:r>
              <a:endParaRPr lang="ru-RU" sz="20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Овал 11"/>
            <p:cNvSpPr/>
            <p:nvPr/>
          </p:nvSpPr>
          <p:spPr>
            <a:xfrm>
              <a:off x="328979" y="4912061"/>
              <a:ext cx="945077" cy="966989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2618891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1101</TotalTime>
  <Words>2177</Words>
  <Application>Microsoft Office PowerPoint</Application>
  <PresentationFormat>Экран (4:3)</PresentationFormat>
  <Paragraphs>338</Paragraphs>
  <Slides>37</Slides>
  <Notes>12</Notes>
  <HiddenSlides>3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2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Що таке ІННОВАЦІЯ?</vt:lpstr>
      <vt:lpstr>Що таке ІННОВАЦІЯ?</vt:lpstr>
      <vt:lpstr>Презентация PowerPoint</vt:lpstr>
      <vt:lpstr>Презентация PowerPoint</vt:lpstr>
      <vt:lpstr>Умова перспективної роботи бібліотеки –  пошук нових напрямів діяльності</vt:lpstr>
      <vt:lpstr>Презентация PowerPoint</vt:lpstr>
      <vt:lpstr>Презентация PowerPoint</vt:lpstr>
      <vt:lpstr>Презентация PowerPoint</vt:lpstr>
      <vt:lpstr>Презентация PowerPoint</vt:lpstr>
      <vt:lpstr>База інноваційної діяльності бібліотеки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Owner</cp:lastModifiedBy>
  <cp:revision>100</cp:revision>
  <dcterms:modified xsi:type="dcterms:W3CDTF">2021-10-19T10:54:28Z</dcterms:modified>
</cp:coreProperties>
</file>